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1" r:id="rId6"/>
    <p:sldId id="260"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10/17/2021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5622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10/17/2021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8131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10/17/2021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57163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10/17/2021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3444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10/17/2021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783178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10/17/2021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69342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10/17/2021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35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10/17/2021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92678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10/17/2021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4362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10/17/2021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177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10/17/2021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18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10/17/2021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8352871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kimap.org/SkiAreas/view/367"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ready-ski-skiing-slopes-744919/" TargetMode="External"/><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www.pexels.com/photo/ready-ski-skiing-slopes-744919/" TargetMode="External"/><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319503" TargetMode="External"/><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319503" TargetMode="External"/><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ko/photo/756528" TargetMode="External"/><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pxhere.com/ko/photo/756528" TargetMode="External"/><Relationship Id="rId2" Type="http://schemas.openxmlformats.org/officeDocument/2006/relationships/image" Target="../media/image4.jp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pxhere.com/ko/photo/756528" TargetMode="External"/><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FIS_Medals_Gold_Silver_Bronze.jpg" TargetMode="External"/><Relationship Id="rId2" Type="http://schemas.openxmlformats.org/officeDocument/2006/relationships/image" Target="../media/image6.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F87280CB-122F-47F8-8E5F-88B59E8F8A1A}"/>
              </a:ext>
            </a:extLst>
          </p:cNvPr>
          <p:cNvPicPr>
            <a:picLocks noChangeAspect="1"/>
          </p:cNvPicPr>
          <p:nvPr/>
        </p:nvPicPr>
        <p:blipFill rotWithShape="1">
          <a:blip r:embed="rId2">
            <a:alphaModFix amt="6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163"/>
          <a:stretch/>
        </p:blipFill>
        <p:spPr>
          <a:xfrm>
            <a:off x="20" y="9"/>
            <a:ext cx="12191980" cy="6857991"/>
          </a:xfrm>
          <a:prstGeom prst="rect">
            <a:avLst/>
          </a:prstGeom>
        </p:spPr>
      </p:pic>
      <p:sp>
        <p:nvSpPr>
          <p:cNvPr id="2" name="Title 1">
            <a:extLst>
              <a:ext uri="{FF2B5EF4-FFF2-40B4-BE49-F238E27FC236}">
                <a16:creationId xmlns:a16="http://schemas.microsoft.com/office/drawing/2014/main" id="{3AD80A6E-965A-41A6-B16C-A589960F39DC}"/>
              </a:ext>
            </a:extLst>
          </p:cNvPr>
          <p:cNvSpPr>
            <a:spLocks noGrp="1"/>
          </p:cNvSpPr>
          <p:nvPr>
            <p:ph type="ctrTitle"/>
          </p:nvPr>
        </p:nvSpPr>
        <p:spPr>
          <a:xfrm>
            <a:off x="960120" y="640080"/>
            <a:ext cx="10268712" cy="3227832"/>
          </a:xfrm>
        </p:spPr>
        <p:txBody>
          <a:bodyPr anchor="b">
            <a:normAutofit/>
          </a:bodyPr>
          <a:lstStyle/>
          <a:p>
            <a:r>
              <a:rPr lang="en-US" sz="7500"/>
              <a:t>Big Mountain Resort Ticket Pricing Strategy</a:t>
            </a:r>
          </a:p>
        </p:txBody>
      </p:sp>
      <p:sp>
        <p:nvSpPr>
          <p:cNvPr id="3" name="Subtitle 2">
            <a:extLst>
              <a:ext uri="{FF2B5EF4-FFF2-40B4-BE49-F238E27FC236}">
                <a16:creationId xmlns:a16="http://schemas.microsoft.com/office/drawing/2014/main" id="{DAD1259C-1056-4DAE-9A4C-57F12F900C3B}"/>
              </a:ext>
            </a:extLst>
          </p:cNvPr>
          <p:cNvSpPr>
            <a:spLocks noGrp="1"/>
          </p:cNvSpPr>
          <p:nvPr>
            <p:ph type="subTitle" idx="1"/>
          </p:nvPr>
        </p:nvSpPr>
        <p:spPr>
          <a:xfrm>
            <a:off x="960120" y="4526280"/>
            <a:ext cx="10268712" cy="1508760"/>
          </a:xfrm>
        </p:spPr>
        <p:txBody>
          <a:bodyPr anchor="t">
            <a:normAutofit/>
          </a:bodyPr>
          <a:lstStyle/>
          <a:p>
            <a:r>
              <a:rPr lang="en-US">
                <a:solidFill>
                  <a:schemeClr val="tx1"/>
                </a:solidFill>
              </a:rPr>
              <a:t>2022 Season</a:t>
            </a:r>
          </a:p>
        </p:txBody>
      </p:sp>
      <p:sp>
        <p:nvSpPr>
          <p:cNvPr id="6" name="TextBox 5">
            <a:extLst>
              <a:ext uri="{FF2B5EF4-FFF2-40B4-BE49-F238E27FC236}">
                <a16:creationId xmlns:a16="http://schemas.microsoft.com/office/drawing/2014/main" id="{1926CCA4-ADF6-4D19-B3FB-56B33A958DF1}"/>
              </a:ext>
            </a:extLst>
          </p:cNvPr>
          <p:cNvSpPr txBox="1"/>
          <p:nvPr/>
        </p:nvSpPr>
        <p:spPr>
          <a:xfrm>
            <a:off x="9660537" y="6657945"/>
            <a:ext cx="253146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skimap.org/SkiAreas/view/36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44111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3EF0EF-E6BC-46A3-934B-7ADC90ED61C7}"/>
              </a:ext>
            </a:extLst>
          </p:cNvPr>
          <p:cNvSpPr>
            <a:spLocks noGrp="1"/>
          </p:cNvSpPr>
          <p:nvPr>
            <p:ph idx="1"/>
          </p:nvPr>
        </p:nvSpPr>
        <p:spPr>
          <a:xfrm>
            <a:off x="3762375" y="1619250"/>
            <a:ext cx="7466457" cy="3495675"/>
          </a:xfrm>
        </p:spPr>
        <p:txBody>
          <a:bodyPr>
            <a:normAutofit fontScale="92500" lnSpcReduction="20000"/>
          </a:bodyPr>
          <a:lstStyle/>
          <a:p>
            <a:r>
              <a:rPr lang="en-US" sz="3200" b="1" i="0" u="none" strike="noStrike" cap="none" dirty="0">
                <a:solidFill>
                  <a:srgbClr val="000000"/>
                </a:solidFill>
                <a:latin typeface="Arial"/>
                <a:ea typeface="Arial"/>
                <a:cs typeface="Arial"/>
                <a:sym typeface="Arial"/>
              </a:rPr>
              <a:t>Big Mountain Resort needs to determine if its current lift pricing strategy is in line when compared to both regional and industry trends.  Analysis must be completed so any pricing changes can be reflected prior to upcoming seasonal market promotions.</a:t>
            </a:r>
          </a:p>
          <a:p>
            <a:endParaRPr lang="en-US" dirty="0"/>
          </a:p>
        </p:txBody>
      </p:sp>
      <p:sp>
        <p:nvSpPr>
          <p:cNvPr id="3" name="Text Placeholder 2">
            <a:extLst>
              <a:ext uri="{FF2B5EF4-FFF2-40B4-BE49-F238E27FC236}">
                <a16:creationId xmlns:a16="http://schemas.microsoft.com/office/drawing/2014/main" id="{14B89AFB-00A5-42CE-BB41-1D07EBFF9411}"/>
              </a:ext>
            </a:extLst>
          </p:cNvPr>
          <p:cNvSpPr>
            <a:spLocks noGrp="1"/>
          </p:cNvSpPr>
          <p:nvPr>
            <p:ph type="body" sz="half" idx="2"/>
          </p:nvPr>
        </p:nvSpPr>
        <p:spPr>
          <a:xfrm>
            <a:off x="960120" y="1619250"/>
            <a:ext cx="2459355" cy="4819650"/>
          </a:xfrm>
          <a:blipFill>
            <a:blip r:embed="rId2">
              <a:extLst>
                <a:ext uri="{837473B0-CC2E-450A-ABE3-18F120FF3D39}">
                  <a1611:picAttrSrcUrl xmlns:a1611="http://schemas.microsoft.com/office/drawing/2016/11/main" r:id="rId3"/>
                </a:ext>
              </a:extLst>
            </a:blip>
            <a:stretch>
              <a:fillRect/>
            </a:stretch>
          </a:blipFill>
        </p:spPr>
        <p:txBody>
          <a:bodyPr lIns="0"/>
          <a:lstStyle/>
          <a:p>
            <a:r>
              <a:rPr lang="en-US" dirty="0"/>
              <a:t> </a:t>
            </a:r>
          </a:p>
        </p:txBody>
      </p:sp>
      <p:sp>
        <p:nvSpPr>
          <p:cNvPr id="4" name="Title 3">
            <a:extLst>
              <a:ext uri="{FF2B5EF4-FFF2-40B4-BE49-F238E27FC236}">
                <a16:creationId xmlns:a16="http://schemas.microsoft.com/office/drawing/2014/main" id="{A9ECEA86-83B0-4D07-824D-25B85AAAE36F}"/>
              </a:ext>
            </a:extLst>
          </p:cNvPr>
          <p:cNvSpPr>
            <a:spLocks noGrp="1"/>
          </p:cNvSpPr>
          <p:nvPr>
            <p:ph type="title"/>
          </p:nvPr>
        </p:nvSpPr>
        <p:spPr>
          <a:xfrm>
            <a:off x="960120" y="317814"/>
            <a:ext cx="10268712" cy="1135205"/>
          </a:xfrm>
          <a:solidFill>
            <a:srgbClr val="00B050"/>
          </a:solidFill>
        </p:spPr>
        <p:txBody>
          <a:bodyPr/>
          <a:lstStyle/>
          <a:p>
            <a:r>
              <a:rPr lang="en-US" dirty="0"/>
              <a:t>PROBLEM identification </a:t>
            </a:r>
          </a:p>
        </p:txBody>
      </p:sp>
    </p:spTree>
    <p:extLst>
      <p:ext uri="{BB962C8B-B14F-4D97-AF65-F5344CB8AC3E}">
        <p14:creationId xmlns:p14="http://schemas.microsoft.com/office/powerpoint/2010/main" val="264777488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3EF0EF-E6BC-46A3-934B-7ADC90ED61C7}"/>
              </a:ext>
            </a:extLst>
          </p:cNvPr>
          <p:cNvSpPr>
            <a:spLocks noGrp="1"/>
          </p:cNvSpPr>
          <p:nvPr>
            <p:ph idx="1"/>
          </p:nvPr>
        </p:nvSpPr>
        <p:spPr>
          <a:xfrm>
            <a:off x="3581400" y="1619250"/>
            <a:ext cx="7647432" cy="5105400"/>
          </a:xfrm>
        </p:spPr>
        <p:txBody>
          <a:bodyPr>
            <a:normAutofit lnSpcReduction="10000"/>
          </a:bodyPr>
          <a:lstStyle/>
          <a:p>
            <a:r>
              <a:rPr lang="en-US" sz="1400" dirty="0"/>
              <a:t>Context</a:t>
            </a:r>
          </a:p>
          <a:p>
            <a:pPr marL="285750" indent="-285750">
              <a:buFont typeface="Arial" panose="020B0604020202020204" pitchFamily="34" charset="0"/>
              <a:buChar char="•"/>
            </a:pPr>
            <a:r>
              <a:rPr lang="en-AU" sz="1200" dirty="0"/>
              <a:t>Big Mountain Resort(“BMR”) has made an investment in chair lift capacity to improve skier accessibility will add $1.54 million to operating cost.</a:t>
            </a:r>
          </a:p>
          <a:p>
            <a:pPr marL="285750" indent="-285750">
              <a:buFont typeface="Arial" panose="020B0604020202020204" pitchFamily="34" charset="0"/>
              <a:buChar char="•"/>
            </a:pPr>
            <a:r>
              <a:rPr lang="en-US" sz="1200" dirty="0"/>
              <a:t>BMR perceives that it has superior facilities compared to its local competition.  Wants to ensure that its pricing reflects the market price for superior facilities</a:t>
            </a:r>
          </a:p>
          <a:p>
            <a:r>
              <a:rPr lang="en-AU" sz="1400" dirty="0"/>
              <a:t>Criteria for Success</a:t>
            </a:r>
          </a:p>
          <a:p>
            <a:pPr marL="285750" indent="-285750">
              <a:buFont typeface="Arial" panose="020B0604020202020204" pitchFamily="34" charset="0"/>
              <a:buChar char="•"/>
            </a:pPr>
            <a:r>
              <a:rPr lang="en-AU" sz="1200" i="0" u="none" strike="noStrike" cap="none" dirty="0">
                <a:solidFill>
                  <a:srgbClr val="000000"/>
                </a:solidFill>
                <a:ea typeface="Arial"/>
                <a:cs typeface="Arial"/>
                <a:sym typeface="Arial"/>
              </a:rPr>
              <a:t>Improve profitability by either reducing operating cost or raising ticket prices that the market will bare or both.</a:t>
            </a:r>
          </a:p>
          <a:p>
            <a:pPr marL="285750" indent="-285750">
              <a:buFont typeface="Arial" panose="020B0604020202020204" pitchFamily="34" charset="0"/>
              <a:buChar char="•"/>
            </a:pPr>
            <a:r>
              <a:rPr lang="en-AU" sz="1200" dirty="0"/>
              <a:t>Provided an increase in value proposition for both customers and BMR.</a:t>
            </a:r>
            <a:endParaRPr lang="en-AU" sz="1200" i="0" u="none" strike="noStrike" cap="none" dirty="0">
              <a:solidFill>
                <a:srgbClr val="000000"/>
              </a:solidFill>
              <a:latin typeface="Arial"/>
              <a:ea typeface="Arial"/>
              <a:cs typeface="Arial"/>
              <a:sym typeface="Arial"/>
            </a:endParaRPr>
          </a:p>
          <a:p>
            <a:r>
              <a:rPr lang="en-AU" sz="1400" i="0" u="none" strike="noStrike" cap="none" dirty="0">
                <a:solidFill>
                  <a:srgbClr val="000000"/>
                </a:solidFill>
                <a:ea typeface="Arial"/>
                <a:cs typeface="Arial"/>
                <a:sym typeface="Arial"/>
              </a:rPr>
              <a:t>Scope </a:t>
            </a:r>
          </a:p>
          <a:p>
            <a:pPr marL="285750" indent="-285750">
              <a:buFont typeface="Arial" panose="020B0604020202020204" pitchFamily="34" charset="0"/>
              <a:buChar char="•"/>
            </a:pPr>
            <a:r>
              <a:rPr lang="en-US" sz="1200" b="0" i="0" u="none" strike="noStrike" cap="none" dirty="0">
                <a:solidFill>
                  <a:srgbClr val="000000"/>
                </a:solidFill>
                <a:ea typeface="Arial"/>
                <a:cs typeface="Arial"/>
                <a:sym typeface="Arial"/>
              </a:rPr>
              <a:t>Review similar markets to determine if capital investments are reflected as a distinct premium in lift pricing</a:t>
            </a:r>
            <a:endParaRPr lang="en-US" sz="1600" b="0" i="0" u="none" strike="noStrike" cap="none" dirty="0">
              <a:solidFill>
                <a:srgbClr val="000000"/>
              </a:solidFill>
              <a:ea typeface="Arial"/>
              <a:cs typeface="Arial"/>
              <a:sym typeface="Arial"/>
            </a:endParaRPr>
          </a:p>
          <a:p>
            <a:r>
              <a:rPr lang="en-AU" sz="1400" dirty="0"/>
              <a:t>Constraints</a:t>
            </a:r>
          </a:p>
          <a:p>
            <a:pPr marL="285750" indent="-285750">
              <a:buFont typeface="Arial" panose="020B0604020202020204" pitchFamily="34" charset="0"/>
              <a:buChar char="•"/>
            </a:pPr>
            <a:r>
              <a:rPr lang="en-AU" sz="1200" dirty="0"/>
              <a:t>Stakeholder reluctance to change the status quo</a:t>
            </a:r>
          </a:p>
          <a:p>
            <a:r>
              <a:rPr lang="en-AU" sz="1400" dirty="0"/>
              <a:t>Data Source</a:t>
            </a:r>
          </a:p>
          <a:p>
            <a:pPr marL="285750" indent="-285750">
              <a:buFont typeface="Arial" panose="020B0604020202020204" pitchFamily="34" charset="0"/>
              <a:buChar char="•"/>
            </a:pPr>
            <a:r>
              <a:rPr lang="en-AU" sz="1200" dirty="0"/>
              <a:t>Feature information for 300 ski resorts form across the United States</a:t>
            </a:r>
          </a:p>
          <a:p>
            <a:endParaRPr lang="en-AU" sz="1400" dirty="0"/>
          </a:p>
          <a:p>
            <a:endParaRPr lang="en-AU" sz="1400" dirty="0"/>
          </a:p>
          <a:p>
            <a:endParaRPr lang="en-AU" sz="1400" dirty="0"/>
          </a:p>
          <a:p>
            <a:pPr marL="285750" indent="-285750">
              <a:buFont typeface="Arial" panose="020B0604020202020204" pitchFamily="34" charset="0"/>
              <a:buChar char="•"/>
            </a:pPr>
            <a:endParaRPr lang="en-US" sz="1400" dirty="0"/>
          </a:p>
          <a:p>
            <a:endParaRPr lang="en-US" dirty="0"/>
          </a:p>
          <a:p>
            <a:endParaRPr lang="en-US" dirty="0"/>
          </a:p>
        </p:txBody>
      </p:sp>
      <p:sp>
        <p:nvSpPr>
          <p:cNvPr id="3" name="Text Placeholder 2">
            <a:extLst>
              <a:ext uri="{FF2B5EF4-FFF2-40B4-BE49-F238E27FC236}">
                <a16:creationId xmlns:a16="http://schemas.microsoft.com/office/drawing/2014/main" id="{14B89AFB-00A5-42CE-BB41-1D07EBFF9411}"/>
              </a:ext>
            </a:extLst>
          </p:cNvPr>
          <p:cNvSpPr>
            <a:spLocks noGrp="1"/>
          </p:cNvSpPr>
          <p:nvPr>
            <p:ph type="body" sz="half" idx="2"/>
          </p:nvPr>
        </p:nvSpPr>
        <p:spPr>
          <a:xfrm>
            <a:off x="960121" y="1619250"/>
            <a:ext cx="2468880" cy="4819650"/>
          </a:xfrm>
          <a:blipFill>
            <a:blip r:embed="rId2">
              <a:extLst>
                <a:ext uri="{837473B0-CC2E-450A-ABE3-18F120FF3D39}">
                  <a1611:picAttrSrcUrl xmlns:a1611="http://schemas.microsoft.com/office/drawing/2016/11/main" r:id="rId3"/>
                </a:ext>
              </a:extLst>
            </a:blip>
            <a:stretch>
              <a:fillRect/>
            </a:stretch>
          </a:blipFill>
        </p:spPr>
        <p:txBody>
          <a:bodyPr lIns="0"/>
          <a:lstStyle/>
          <a:p>
            <a:r>
              <a:rPr lang="en-US" dirty="0"/>
              <a:t> </a:t>
            </a:r>
          </a:p>
        </p:txBody>
      </p:sp>
      <p:sp>
        <p:nvSpPr>
          <p:cNvPr id="4" name="Title 3">
            <a:extLst>
              <a:ext uri="{FF2B5EF4-FFF2-40B4-BE49-F238E27FC236}">
                <a16:creationId xmlns:a16="http://schemas.microsoft.com/office/drawing/2014/main" id="{A9ECEA86-83B0-4D07-824D-25B85AAAE36F}"/>
              </a:ext>
            </a:extLst>
          </p:cNvPr>
          <p:cNvSpPr>
            <a:spLocks noGrp="1"/>
          </p:cNvSpPr>
          <p:nvPr>
            <p:ph type="title"/>
          </p:nvPr>
        </p:nvSpPr>
        <p:spPr>
          <a:xfrm>
            <a:off x="960120" y="317814"/>
            <a:ext cx="10268712" cy="1135205"/>
          </a:xfrm>
          <a:solidFill>
            <a:srgbClr val="00B050"/>
          </a:solidFill>
        </p:spPr>
        <p:txBody>
          <a:bodyPr/>
          <a:lstStyle/>
          <a:p>
            <a:r>
              <a:rPr lang="en-US" dirty="0"/>
              <a:t>PROBLEM identification </a:t>
            </a:r>
          </a:p>
        </p:txBody>
      </p:sp>
    </p:spTree>
    <p:extLst>
      <p:ext uri="{BB962C8B-B14F-4D97-AF65-F5344CB8AC3E}">
        <p14:creationId xmlns:p14="http://schemas.microsoft.com/office/powerpoint/2010/main" val="229353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3EF0EF-E6BC-46A3-934B-7ADC90ED61C7}"/>
              </a:ext>
            </a:extLst>
          </p:cNvPr>
          <p:cNvSpPr>
            <a:spLocks noGrp="1"/>
          </p:cNvSpPr>
          <p:nvPr>
            <p:ph idx="1"/>
          </p:nvPr>
        </p:nvSpPr>
        <p:spPr>
          <a:xfrm>
            <a:off x="4124326" y="1619250"/>
            <a:ext cx="7104506" cy="5105400"/>
          </a:xfrm>
        </p:spPr>
        <p:txBody>
          <a:bodyPr>
            <a:normAutofit/>
          </a:bodyPr>
          <a:lstStyle/>
          <a:p>
            <a:pPr marL="285750" indent="-285750">
              <a:buFont typeface="Arial" panose="020B0604020202020204" pitchFamily="34" charset="0"/>
              <a:buChar char="•"/>
            </a:pPr>
            <a:r>
              <a:rPr lang="en-US" sz="1400" dirty="0"/>
              <a:t>Important features for a ski resort</a:t>
            </a:r>
          </a:p>
          <a:p>
            <a:pPr marL="560070" lvl="1" indent="-285750">
              <a:buFont typeface="Arial" panose="020B0604020202020204" pitchFamily="34" charset="0"/>
              <a:buChar char="•"/>
            </a:pPr>
            <a:r>
              <a:rPr lang="en-US" sz="1000" dirty="0"/>
              <a:t>Vertical drop on slopes</a:t>
            </a:r>
          </a:p>
          <a:p>
            <a:pPr marL="560070" lvl="1" indent="-285750">
              <a:buFont typeface="Arial" panose="020B0604020202020204" pitchFamily="34" charset="0"/>
              <a:buChar char="•"/>
            </a:pPr>
            <a:r>
              <a:rPr lang="en-US" sz="1000" dirty="0"/>
              <a:t>Number of artificial snow acres</a:t>
            </a:r>
          </a:p>
          <a:p>
            <a:pPr marL="560070" lvl="1" indent="-285750">
              <a:buFont typeface="Arial" panose="020B0604020202020204" pitchFamily="34" charset="0"/>
              <a:buChar char="•"/>
            </a:pPr>
            <a:r>
              <a:rPr lang="en-US" sz="1000" dirty="0"/>
              <a:t>Total number of chairs</a:t>
            </a:r>
          </a:p>
          <a:p>
            <a:pPr marL="560070" lvl="1" indent="-285750">
              <a:buFont typeface="Arial" panose="020B0604020202020204" pitchFamily="34" charset="0"/>
              <a:buChar char="•"/>
            </a:pPr>
            <a:r>
              <a:rPr lang="en-US" sz="1000" dirty="0"/>
              <a:t>Number of </a:t>
            </a:r>
            <a:r>
              <a:rPr lang="en-US" sz="1000" dirty="0" err="1"/>
              <a:t>FastQuads</a:t>
            </a:r>
            <a:endParaRPr lang="en-US" sz="1000" dirty="0"/>
          </a:p>
          <a:p>
            <a:pPr marL="560070" lvl="1" indent="-285750">
              <a:buFont typeface="Arial" panose="020B0604020202020204" pitchFamily="34" charset="0"/>
              <a:buChar char="•"/>
            </a:pPr>
            <a:r>
              <a:rPr lang="en-US" sz="1000" dirty="0"/>
              <a:t>Number of Runs</a:t>
            </a:r>
          </a:p>
          <a:p>
            <a:pPr marL="560070" lvl="1" indent="-285750">
              <a:buFont typeface="Arial" panose="020B0604020202020204" pitchFamily="34" charset="0"/>
              <a:buChar char="•"/>
            </a:pPr>
            <a:r>
              <a:rPr lang="en-US" sz="1000" dirty="0"/>
              <a:t>Longest run (miles)</a:t>
            </a:r>
          </a:p>
          <a:p>
            <a:pPr marL="560070" lvl="1" indent="-285750">
              <a:buFont typeface="Arial" panose="020B0604020202020204" pitchFamily="34" charset="0"/>
              <a:buChar char="•"/>
            </a:pPr>
            <a:r>
              <a:rPr lang="en-US" sz="1000" dirty="0"/>
              <a:t>Number of trams</a:t>
            </a:r>
          </a:p>
          <a:p>
            <a:pPr marL="560070" lvl="1" indent="-285750">
              <a:buFont typeface="Arial" panose="020B0604020202020204" pitchFamily="34" charset="0"/>
              <a:buChar char="•"/>
            </a:pPr>
            <a:r>
              <a:rPr lang="en-US" sz="1000" dirty="0"/>
              <a:t>Number of skiable acres</a:t>
            </a:r>
          </a:p>
          <a:p>
            <a:pPr marL="285750" indent="-285750">
              <a:buFont typeface="Arial" panose="020B0604020202020204" pitchFamily="34" charset="0"/>
              <a:buChar char="•"/>
            </a:pPr>
            <a:r>
              <a:rPr lang="en-US" sz="1400" dirty="0"/>
              <a:t>Key takeaways</a:t>
            </a:r>
          </a:p>
          <a:p>
            <a:pPr marL="560070" lvl="1" indent="-285750">
              <a:buFont typeface="Arial" panose="020B0604020202020204" pitchFamily="34" charset="0"/>
              <a:buChar char="•"/>
            </a:pPr>
            <a:r>
              <a:rPr lang="en-US" sz="1000" dirty="0"/>
              <a:t>The ability to quickly move customers to the runs via </a:t>
            </a:r>
            <a:r>
              <a:rPr lang="en-US" sz="1000" dirty="0" err="1"/>
              <a:t>FastQuads</a:t>
            </a:r>
            <a:r>
              <a:rPr lang="en-US" sz="1000" dirty="0"/>
              <a:t> appears to be linked to higher prices</a:t>
            </a:r>
          </a:p>
          <a:p>
            <a:pPr marL="560070" lvl="1" indent="-285750">
              <a:buFont typeface="Arial" panose="020B0604020202020204" pitchFamily="34" charset="0"/>
              <a:buChar char="•"/>
            </a:pPr>
            <a:r>
              <a:rPr lang="en-US" sz="1000" dirty="0"/>
              <a:t>The total chair ratios tend to support the idea of too much of a good thing (mobility) may lead to the commoditization of the offering. </a:t>
            </a:r>
          </a:p>
          <a:p>
            <a:pPr marL="285750" indent="-285750">
              <a:buFont typeface="Arial" panose="020B0604020202020204" pitchFamily="34" charset="0"/>
              <a:buChar char="•"/>
            </a:pPr>
            <a:endParaRPr lang="en-AU" sz="1400" dirty="0"/>
          </a:p>
          <a:p>
            <a:endParaRPr lang="en-AU" sz="1400" dirty="0"/>
          </a:p>
          <a:p>
            <a:pPr marL="285750" indent="-285750">
              <a:buFont typeface="Arial" panose="020B0604020202020204" pitchFamily="34" charset="0"/>
              <a:buChar char="•"/>
            </a:pPr>
            <a:endParaRPr lang="en-US" sz="1400" dirty="0"/>
          </a:p>
          <a:p>
            <a:endParaRPr lang="en-US" dirty="0"/>
          </a:p>
          <a:p>
            <a:endParaRPr lang="en-US" dirty="0"/>
          </a:p>
        </p:txBody>
      </p:sp>
      <p:sp>
        <p:nvSpPr>
          <p:cNvPr id="3" name="Text Placeholder 2">
            <a:extLst>
              <a:ext uri="{FF2B5EF4-FFF2-40B4-BE49-F238E27FC236}">
                <a16:creationId xmlns:a16="http://schemas.microsoft.com/office/drawing/2014/main" id="{14B89AFB-00A5-42CE-BB41-1D07EBFF9411}"/>
              </a:ext>
            </a:extLst>
          </p:cNvPr>
          <p:cNvSpPr>
            <a:spLocks noGrp="1"/>
          </p:cNvSpPr>
          <p:nvPr>
            <p:ph type="body" sz="half" idx="2"/>
          </p:nvPr>
        </p:nvSpPr>
        <p:spPr>
          <a:xfrm>
            <a:off x="960120" y="1619250"/>
            <a:ext cx="2705099" cy="4819650"/>
          </a:xfrm>
          <a:blipFill>
            <a:blip r:embed="rId2">
              <a:extLst>
                <a:ext uri="{837473B0-CC2E-450A-ABE3-18F120FF3D39}">
                  <a1611:picAttrSrcUrl xmlns:a1611="http://schemas.microsoft.com/office/drawing/2016/11/main" r:id="rId3"/>
                </a:ext>
              </a:extLst>
            </a:blip>
            <a:stretch>
              <a:fillRect l="-52528"/>
            </a:stretch>
          </a:blipFill>
        </p:spPr>
        <p:txBody>
          <a:bodyPr lIns="0"/>
          <a:lstStyle/>
          <a:p>
            <a:r>
              <a:rPr lang="en-US" dirty="0"/>
              <a:t> </a:t>
            </a:r>
          </a:p>
        </p:txBody>
      </p:sp>
      <p:sp>
        <p:nvSpPr>
          <p:cNvPr id="4" name="Title 3">
            <a:extLst>
              <a:ext uri="{FF2B5EF4-FFF2-40B4-BE49-F238E27FC236}">
                <a16:creationId xmlns:a16="http://schemas.microsoft.com/office/drawing/2014/main" id="{A9ECEA86-83B0-4D07-824D-25B85AAAE36F}"/>
              </a:ext>
            </a:extLst>
          </p:cNvPr>
          <p:cNvSpPr>
            <a:spLocks noGrp="1"/>
          </p:cNvSpPr>
          <p:nvPr>
            <p:ph type="title"/>
          </p:nvPr>
        </p:nvSpPr>
        <p:spPr>
          <a:xfrm>
            <a:off x="960120" y="209550"/>
            <a:ext cx="10268712" cy="1243469"/>
          </a:xfrm>
          <a:solidFill>
            <a:srgbClr val="00B050"/>
          </a:solidFill>
        </p:spPr>
        <p:txBody>
          <a:bodyPr>
            <a:noAutofit/>
          </a:bodyPr>
          <a:lstStyle/>
          <a:p>
            <a:r>
              <a:rPr lang="en-US" sz="5400" dirty="0"/>
              <a:t>Recommendation and key findings</a:t>
            </a:r>
          </a:p>
        </p:txBody>
      </p:sp>
    </p:spTree>
    <p:extLst>
      <p:ext uri="{BB962C8B-B14F-4D97-AF65-F5344CB8AC3E}">
        <p14:creationId xmlns:p14="http://schemas.microsoft.com/office/powerpoint/2010/main" val="103622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3EF0EF-E6BC-46A3-934B-7ADC90ED61C7}"/>
              </a:ext>
            </a:extLst>
          </p:cNvPr>
          <p:cNvSpPr>
            <a:spLocks noGrp="1"/>
          </p:cNvSpPr>
          <p:nvPr>
            <p:ph idx="1"/>
          </p:nvPr>
        </p:nvSpPr>
        <p:spPr>
          <a:xfrm>
            <a:off x="4124326" y="1619250"/>
            <a:ext cx="7104506" cy="5105400"/>
          </a:xfrm>
        </p:spPr>
        <p:txBody>
          <a:bodyPr>
            <a:normAutofit/>
          </a:bodyPr>
          <a:lstStyle/>
          <a:p>
            <a:pPr marL="285750" indent="-285750">
              <a:buFont typeface="Arial" panose="020B0604020202020204" pitchFamily="34" charset="0"/>
              <a:buChar char="•"/>
            </a:pPr>
            <a:r>
              <a:rPr lang="en-US" sz="1400" dirty="0"/>
              <a:t>Presently, BMR charges $81 for an adult weekend pass.  The pricing model suggest a price of $95.87 with a Mean Absolute Error("MAE") of $10.39</a:t>
            </a:r>
            <a:endParaRPr lang="en-AU" sz="1400" dirty="0"/>
          </a:p>
          <a:p>
            <a:pPr marL="285750" indent="-285750">
              <a:buFont typeface="Arial" panose="020B0604020202020204" pitchFamily="34" charset="0"/>
              <a:buChar char="•"/>
            </a:pPr>
            <a:r>
              <a:rPr lang="en-US" sz="1400" dirty="0"/>
              <a:t>As for covering the additional cost of the new chair lift, the cost per ticket would be approx. $0.88/ticket = ($1,540,000 operating cost/ (350,000 forecasted skiers * 5 tickets / forecasted skiers).  The additional cost of the new chair lift would be covered by the ticket increase.</a:t>
            </a:r>
          </a:p>
          <a:p>
            <a:pPr marL="285750" indent="-285750">
              <a:buFont typeface="Arial" panose="020B0604020202020204" pitchFamily="34" charset="0"/>
              <a:buChar char="•"/>
            </a:pPr>
            <a:r>
              <a:rPr lang="en-US" sz="1400" dirty="0"/>
              <a:t>BMR’s current price is $14.87 ($95.87 -$81) below the projected model pricing.  Current pricing is also outside of the bound for the MAE by $4.48 (14.87 - $10.39).  On average, there appears to be plenty of room to opportunity to both increase profitability as well as cover the additional cost of the new chair lift.</a:t>
            </a:r>
          </a:p>
          <a:p>
            <a:pPr marL="285750" indent="-285750">
              <a:buFont typeface="Arial" panose="020B0604020202020204" pitchFamily="34" charset="0"/>
              <a:buChar char="•"/>
            </a:pPr>
            <a:r>
              <a:rPr lang="en-US" sz="1400" dirty="0"/>
              <a:t>Recommendation: Increase pricing to $96 per ticket</a:t>
            </a:r>
          </a:p>
          <a:p>
            <a:pPr marL="285750" indent="-285750">
              <a:buFont typeface="Arial" panose="020B0604020202020204" pitchFamily="34" charset="0"/>
              <a:buChar char="•"/>
            </a:pPr>
            <a:endParaRPr lang="en-AU" sz="1400" dirty="0"/>
          </a:p>
          <a:p>
            <a:endParaRPr lang="en-AU" sz="1400" dirty="0"/>
          </a:p>
          <a:p>
            <a:pPr marL="285750" indent="-285750">
              <a:buFont typeface="Arial" panose="020B0604020202020204" pitchFamily="34" charset="0"/>
              <a:buChar char="•"/>
            </a:pPr>
            <a:endParaRPr lang="en-US" sz="1400" dirty="0"/>
          </a:p>
          <a:p>
            <a:endParaRPr lang="en-US" dirty="0"/>
          </a:p>
          <a:p>
            <a:endParaRPr lang="en-US" dirty="0"/>
          </a:p>
        </p:txBody>
      </p:sp>
      <p:sp>
        <p:nvSpPr>
          <p:cNvPr id="3" name="Text Placeholder 2">
            <a:extLst>
              <a:ext uri="{FF2B5EF4-FFF2-40B4-BE49-F238E27FC236}">
                <a16:creationId xmlns:a16="http://schemas.microsoft.com/office/drawing/2014/main" id="{14B89AFB-00A5-42CE-BB41-1D07EBFF9411}"/>
              </a:ext>
            </a:extLst>
          </p:cNvPr>
          <p:cNvSpPr>
            <a:spLocks noGrp="1"/>
          </p:cNvSpPr>
          <p:nvPr>
            <p:ph type="body" sz="half" idx="2"/>
          </p:nvPr>
        </p:nvSpPr>
        <p:spPr>
          <a:xfrm>
            <a:off x="960120" y="1619250"/>
            <a:ext cx="2705099" cy="4819650"/>
          </a:xfrm>
          <a:blipFill>
            <a:blip r:embed="rId2">
              <a:extLst>
                <a:ext uri="{837473B0-CC2E-450A-ABE3-18F120FF3D39}">
                  <a1611:picAttrSrcUrl xmlns:a1611="http://schemas.microsoft.com/office/drawing/2016/11/main" r:id="rId3"/>
                </a:ext>
              </a:extLst>
            </a:blip>
            <a:stretch>
              <a:fillRect l="-52528"/>
            </a:stretch>
          </a:blipFill>
        </p:spPr>
        <p:txBody>
          <a:bodyPr lIns="0"/>
          <a:lstStyle/>
          <a:p>
            <a:r>
              <a:rPr lang="en-US" dirty="0"/>
              <a:t> </a:t>
            </a:r>
          </a:p>
        </p:txBody>
      </p:sp>
      <p:sp>
        <p:nvSpPr>
          <p:cNvPr id="4" name="Title 3">
            <a:extLst>
              <a:ext uri="{FF2B5EF4-FFF2-40B4-BE49-F238E27FC236}">
                <a16:creationId xmlns:a16="http://schemas.microsoft.com/office/drawing/2014/main" id="{A9ECEA86-83B0-4D07-824D-25B85AAAE36F}"/>
              </a:ext>
            </a:extLst>
          </p:cNvPr>
          <p:cNvSpPr>
            <a:spLocks noGrp="1"/>
          </p:cNvSpPr>
          <p:nvPr>
            <p:ph type="title"/>
          </p:nvPr>
        </p:nvSpPr>
        <p:spPr>
          <a:xfrm>
            <a:off x="960120" y="209550"/>
            <a:ext cx="10268712" cy="1243469"/>
          </a:xfrm>
          <a:solidFill>
            <a:srgbClr val="00B050"/>
          </a:solidFill>
        </p:spPr>
        <p:txBody>
          <a:bodyPr>
            <a:noAutofit/>
          </a:bodyPr>
          <a:lstStyle/>
          <a:p>
            <a:r>
              <a:rPr lang="en-US" sz="5400" dirty="0"/>
              <a:t>Recommendation and key findings</a:t>
            </a:r>
          </a:p>
        </p:txBody>
      </p:sp>
    </p:spTree>
    <p:extLst>
      <p:ext uri="{BB962C8B-B14F-4D97-AF65-F5344CB8AC3E}">
        <p14:creationId xmlns:p14="http://schemas.microsoft.com/office/powerpoint/2010/main" val="3881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3EF0EF-E6BC-46A3-934B-7ADC90ED61C7}"/>
              </a:ext>
            </a:extLst>
          </p:cNvPr>
          <p:cNvSpPr>
            <a:spLocks noGrp="1"/>
          </p:cNvSpPr>
          <p:nvPr>
            <p:ph idx="1"/>
          </p:nvPr>
        </p:nvSpPr>
        <p:spPr>
          <a:xfrm>
            <a:off x="4972050" y="1619250"/>
            <a:ext cx="6256782" cy="5105400"/>
          </a:xfrm>
        </p:spPr>
        <p:txBody>
          <a:bodyPr>
            <a:normAutofit/>
          </a:bodyPr>
          <a:lstStyle/>
          <a:p>
            <a:r>
              <a:rPr lang="en-US" sz="1400" dirty="0"/>
              <a:t>Model types used in the analysis</a:t>
            </a:r>
          </a:p>
          <a:p>
            <a:pPr marL="560070" lvl="1" indent="-285750">
              <a:buFont typeface="Arial" panose="020B0604020202020204" pitchFamily="34" charset="0"/>
              <a:buChar char="•"/>
            </a:pPr>
            <a:r>
              <a:rPr lang="en-US" sz="1000" dirty="0"/>
              <a:t>Average Price Model</a:t>
            </a:r>
          </a:p>
          <a:p>
            <a:pPr marL="560070" lvl="1" indent="-285750">
              <a:buFont typeface="Arial" panose="020B0604020202020204" pitchFamily="34" charset="0"/>
              <a:buChar char="•"/>
            </a:pPr>
            <a:r>
              <a:rPr lang="en-US" sz="1000" dirty="0"/>
              <a:t>Linear Regression Price Model</a:t>
            </a:r>
          </a:p>
          <a:p>
            <a:pPr marL="560070" lvl="1" indent="-285750">
              <a:buFont typeface="Arial" panose="020B0604020202020204" pitchFamily="34" charset="0"/>
              <a:buChar char="•"/>
            </a:pPr>
            <a:r>
              <a:rPr lang="en-US" sz="1000" dirty="0"/>
              <a:t>Random Forest Regression Model</a:t>
            </a:r>
          </a:p>
          <a:p>
            <a:r>
              <a:rPr lang="en-US" sz="1400" dirty="0"/>
              <a:t>Average Price Model</a:t>
            </a:r>
          </a:p>
          <a:p>
            <a:pPr lvl="1"/>
            <a:r>
              <a:rPr lang="en-US" sz="1000" dirty="0"/>
              <a:t>The mean ticket price of the 300 ski resorts provided is $63 </a:t>
            </a:r>
          </a:p>
          <a:p>
            <a:pPr lvl="1"/>
            <a:r>
              <a:rPr lang="en-US" sz="1000" dirty="0"/>
              <a:t>The Mean Absolute Error ("MAE") of $19.</a:t>
            </a:r>
          </a:p>
          <a:p>
            <a:pPr lvl="1"/>
            <a:r>
              <a:rPr lang="en-US" sz="1000" dirty="0"/>
              <a:t>On average, guessing the price based on the mean would produce an estimate that would be approximately $19 off.</a:t>
            </a:r>
          </a:p>
          <a:p>
            <a:pPr marL="0" lvl="1" indent="0">
              <a:buNone/>
            </a:pPr>
            <a:r>
              <a:rPr lang="en-US" sz="1400" dirty="0"/>
              <a:t>Linear Regression Price Model(“LR”)</a:t>
            </a:r>
          </a:p>
          <a:p>
            <a:pPr lvl="1"/>
            <a:r>
              <a:rPr lang="en-US" sz="1000" dirty="0"/>
              <a:t>Train MAE: 10.499032338015294 train standard dev: 1.6220608976799664</a:t>
            </a:r>
          </a:p>
          <a:p>
            <a:pPr lvl="1"/>
            <a:r>
              <a:rPr lang="en-US" sz="1000" dirty="0"/>
              <a:t>Test MAE: 11.793465668669324</a:t>
            </a:r>
          </a:p>
          <a:p>
            <a:pPr marL="0" lvl="1" indent="0">
              <a:buNone/>
            </a:pPr>
            <a:r>
              <a:rPr lang="en-US" sz="1400" dirty="0"/>
              <a:t>Random Forest Regression Price Model (“RFR”)</a:t>
            </a:r>
          </a:p>
          <a:p>
            <a:pPr lvl="1"/>
            <a:r>
              <a:rPr lang="en-US" sz="1000" dirty="0"/>
              <a:t>Train MAE: 9.644639167595688 train standard dev: 1.3528565172191818</a:t>
            </a:r>
          </a:p>
          <a:p>
            <a:pPr lvl="1"/>
            <a:r>
              <a:rPr lang="en-US" sz="1000" dirty="0"/>
              <a:t>Test MAE: 9.537730050637332</a:t>
            </a:r>
          </a:p>
          <a:p>
            <a:pPr marL="0" lvl="1" indent="0">
              <a:buNone/>
            </a:pPr>
            <a:r>
              <a:rPr lang="en-US" sz="1400" dirty="0"/>
              <a:t>Given the smaller difference between the Test MAE and Train MAE for the RFR as compared with LR model, used RFR for analysis.</a:t>
            </a:r>
          </a:p>
          <a:p>
            <a:endParaRPr lang="en-US" sz="1400" dirty="0"/>
          </a:p>
          <a:p>
            <a:endParaRPr lang="en-US" sz="1300" dirty="0"/>
          </a:p>
          <a:p>
            <a:pPr marL="285750" indent="-285750">
              <a:buFont typeface="Arial" panose="020B0604020202020204" pitchFamily="34" charset="0"/>
              <a:buChar char="•"/>
            </a:pPr>
            <a:endParaRPr lang="en-AU" sz="1400" dirty="0"/>
          </a:p>
          <a:p>
            <a:endParaRPr lang="en-AU" sz="1400" dirty="0"/>
          </a:p>
          <a:p>
            <a:pPr marL="285750" indent="-285750">
              <a:buFont typeface="Arial" panose="020B0604020202020204" pitchFamily="34" charset="0"/>
              <a:buChar char="•"/>
            </a:pPr>
            <a:endParaRPr lang="en-US" sz="1400" dirty="0"/>
          </a:p>
          <a:p>
            <a:endParaRPr lang="en-US" dirty="0"/>
          </a:p>
          <a:p>
            <a:endParaRPr lang="en-US" dirty="0"/>
          </a:p>
        </p:txBody>
      </p:sp>
      <p:sp>
        <p:nvSpPr>
          <p:cNvPr id="3" name="Text Placeholder 2">
            <a:extLst>
              <a:ext uri="{FF2B5EF4-FFF2-40B4-BE49-F238E27FC236}">
                <a16:creationId xmlns:a16="http://schemas.microsoft.com/office/drawing/2014/main" id="{14B89AFB-00A5-42CE-BB41-1D07EBFF9411}"/>
              </a:ext>
            </a:extLst>
          </p:cNvPr>
          <p:cNvSpPr>
            <a:spLocks noGrp="1"/>
          </p:cNvSpPr>
          <p:nvPr>
            <p:ph type="body" sz="half" idx="2"/>
          </p:nvPr>
        </p:nvSpPr>
        <p:spPr>
          <a:xfrm>
            <a:off x="960120" y="1619250"/>
            <a:ext cx="3926206" cy="4819650"/>
          </a:xfrm>
          <a:blipFill>
            <a:blip r:embed="rId2">
              <a:extLst>
                <a:ext uri="{837473B0-CC2E-450A-ABE3-18F120FF3D39}">
                  <a1611:picAttrSrcUrl xmlns:a1611="http://schemas.microsoft.com/office/drawing/2016/11/main" r:id="rId3"/>
                </a:ext>
              </a:extLst>
            </a:blip>
            <a:stretch>
              <a:fillRect l="-13356" r="1"/>
            </a:stretch>
          </a:blipFill>
        </p:spPr>
        <p:txBody>
          <a:bodyPr lIns="0"/>
          <a:lstStyle/>
          <a:p>
            <a:r>
              <a:rPr lang="en-US" dirty="0"/>
              <a:t> </a:t>
            </a:r>
          </a:p>
        </p:txBody>
      </p:sp>
      <p:sp>
        <p:nvSpPr>
          <p:cNvPr id="4" name="Title 3">
            <a:extLst>
              <a:ext uri="{FF2B5EF4-FFF2-40B4-BE49-F238E27FC236}">
                <a16:creationId xmlns:a16="http://schemas.microsoft.com/office/drawing/2014/main" id="{A9ECEA86-83B0-4D07-824D-25B85AAAE36F}"/>
              </a:ext>
            </a:extLst>
          </p:cNvPr>
          <p:cNvSpPr>
            <a:spLocks noGrp="1"/>
          </p:cNvSpPr>
          <p:nvPr>
            <p:ph type="title"/>
          </p:nvPr>
        </p:nvSpPr>
        <p:spPr>
          <a:xfrm>
            <a:off x="960120" y="209550"/>
            <a:ext cx="10268712" cy="1243469"/>
          </a:xfrm>
          <a:solidFill>
            <a:srgbClr val="00B050"/>
          </a:solidFill>
        </p:spPr>
        <p:txBody>
          <a:bodyPr>
            <a:noAutofit/>
          </a:bodyPr>
          <a:lstStyle/>
          <a:p>
            <a:r>
              <a:rPr lang="en-US" sz="5400" dirty="0"/>
              <a:t>Modeling Results and Analysis</a:t>
            </a:r>
          </a:p>
        </p:txBody>
      </p:sp>
    </p:spTree>
    <p:extLst>
      <p:ext uri="{BB962C8B-B14F-4D97-AF65-F5344CB8AC3E}">
        <p14:creationId xmlns:p14="http://schemas.microsoft.com/office/powerpoint/2010/main" val="850268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3EF0EF-E6BC-46A3-934B-7ADC90ED61C7}"/>
              </a:ext>
            </a:extLst>
          </p:cNvPr>
          <p:cNvSpPr>
            <a:spLocks noGrp="1"/>
          </p:cNvSpPr>
          <p:nvPr>
            <p:ph idx="1"/>
          </p:nvPr>
        </p:nvSpPr>
        <p:spPr>
          <a:xfrm>
            <a:off x="4914900" y="1619250"/>
            <a:ext cx="6313932" cy="5105400"/>
          </a:xfrm>
        </p:spPr>
        <p:txBody>
          <a:bodyPr>
            <a:normAutofit/>
          </a:bodyPr>
          <a:lstStyle/>
          <a:p>
            <a:r>
              <a:rPr lang="en-US" sz="1400" dirty="0"/>
              <a:t>Scenario 1: Slope closure.  </a:t>
            </a:r>
          </a:p>
          <a:p>
            <a:pPr marL="0" lvl="2"/>
            <a:r>
              <a:rPr lang="en-US" sz="1000" dirty="0"/>
              <a:t>There are negative ticket price implications for the closure of slopes.  This impact in per ticket price ranges from $0.00 for 1 slope closure to $1.75 for 10 slopes closures</a:t>
            </a:r>
          </a:p>
          <a:p>
            <a:pPr marL="0" lvl="2"/>
            <a:endParaRPr lang="en-US" sz="1000" dirty="0"/>
          </a:p>
          <a:p>
            <a:pPr marL="0" lvl="2"/>
            <a:r>
              <a:rPr lang="en-US" sz="1000" dirty="0"/>
              <a:t>	</a:t>
            </a:r>
          </a:p>
          <a:p>
            <a:endParaRPr lang="en-US" sz="1300" dirty="0"/>
          </a:p>
          <a:p>
            <a:pPr marL="285750" indent="-285750">
              <a:buFont typeface="Arial" panose="020B0604020202020204" pitchFamily="34" charset="0"/>
              <a:buChar char="•"/>
            </a:pPr>
            <a:endParaRPr lang="en-AU" sz="1400" dirty="0"/>
          </a:p>
          <a:p>
            <a:endParaRPr lang="en-AU" sz="1400" dirty="0"/>
          </a:p>
          <a:p>
            <a:pPr marL="285750" indent="-285750">
              <a:buFont typeface="Arial" panose="020B0604020202020204" pitchFamily="34" charset="0"/>
              <a:buChar char="•"/>
            </a:pPr>
            <a:endParaRPr lang="en-US" sz="1400" dirty="0"/>
          </a:p>
          <a:p>
            <a:endParaRPr lang="en-US" dirty="0"/>
          </a:p>
          <a:p>
            <a:r>
              <a:rPr lang="en-US" sz="1400" dirty="0"/>
              <a:t>Scenario 2: BMR adds a run, increases the vertical drop by 150 feet, and installs an additional chair lift.</a:t>
            </a:r>
          </a:p>
          <a:p>
            <a:pPr marL="560070" lvl="1" indent="-285750">
              <a:buFont typeface="Arial" panose="020B0604020202020204" pitchFamily="34" charset="0"/>
              <a:buChar char="•"/>
            </a:pPr>
            <a:r>
              <a:rPr lang="en-US" sz="1000" dirty="0"/>
              <a:t> This scenario increases support for ticket price by $1.99</a:t>
            </a:r>
          </a:p>
          <a:p>
            <a:pPr marL="560070" lvl="1" indent="-285750">
              <a:buFont typeface="Arial" panose="020B0604020202020204" pitchFamily="34" charset="0"/>
              <a:buChar char="•"/>
            </a:pPr>
            <a:r>
              <a:rPr lang="en-US" sz="1000" dirty="0"/>
              <a:t>Over the season, this could be expected to amount to $3,474,638 increase in ticket revenue.</a:t>
            </a:r>
          </a:p>
          <a:p>
            <a:endParaRPr lang="en-US" dirty="0"/>
          </a:p>
        </p:txBody>
      </p:sp>
      <p:sp>
        <p:nvSpPr>
          <p:cNvPr id="3" name="Text Placeholder 2">
            <a:extLst>
              <a:ext uri="{FF2B5EF4-FFF2-40B4-BE49-F238E27FC236}">
                <a16:creationId xmlns:a16="http://schemas.microsoft.com/office/drawing/2014/main" id="{14B89AFB-00A5-42CE-BB41-1D07EBFF9411}"/>
              </a:ext>
            </a:extLst>
          </p:cNvPr>
          <p:cNvSpPr>
            <a:spLocks noGrp="1"/>
          </p:cNvSpPr>
          <p:nvPr>
            <p:ph type="body" sz="half" idx="2"/>
          </p:nvPr>
        </p:nvSpPr>
        <p:spPr>
          <a:xfrm>
            <a:off x="960120" y="1619250"/>
            <a:ext cx="3954780" cy="4819650"/>
          </a:xfrm>
          <a:blipFill>
            <a:blip r:embed="rId2">
              <a:extLst>
                <a:ext uri="{837473B0-CC2E-450A-ABE3-18F120FF3D39}">
                  <a1611:picAttrSrcUrl xmlns:a1611="http://schemas.microsoft.com/office/drawing/2016/11/main" r:id="rId3"/>
                </a:ext>
              </a:extLst>
            </a:blip>
            <a:stretch>
              <a:fillRect l="-17020"/>
            </a:stretch>
          </a:blipFill>
        </p:spPr>
        <p:txBody>
          <a:bodyPr lIns="0"/>
          <a:lstStyle/>
          <a:p>
            <a:r>
              <a:rPr lang="en-US" dirty="0"/>
              <a:t> </a:t>
            </a:r>
          </a:p>
        </p:txBody>
      </p:sp>
      <p:sp>
        <p:nvSpPr>
          <p:cNvPr id="4" name="Title 3">
            <a:extLst>
              <a:ext uri="{FF2B5EF4-FFF2-40B4-BE49-F238E27FC236}">
                <a16:creationId xmlns:a16="http://schemas.microsoft.com/office/drawing/2014/main" id="{A9ECEA86-83B0-4D07-824D-25B85AAAE36F}"/>
              </a:ext>
            </a:extLst>
          </p:cNvPr>
          <p:cNvSpPr>
            <a:spLocks noGrp="1"/>
          </p:cNvSpPr>
          <p:nvPr>
            <p:ph type="title"/>
          </p:nvPr>
        </p:nvSpPr>
        <p:spPr>
          <a:xfrm>
            <a:off x="960120" y="209550"/>
            <a:ext cx="10268712" cy="1243469"/>
          </a:xfrm>
          <a:solidFill>
            <a:srgbClr val="00B050"/>
          </a:solidFill>
        </p:spPr>
        <p:txBody>
          <a:bodyPr>
            <a:noAutofit/>
          </a:bodyPr>
          <a:lstStyle/>
          <a:p>
            <a:r>
              <a:rPr lang="en-US" sz="5400" dirty="0"/>
              <a:t>Modeling Results and Analysis</a:t>
            </a:r>
          </a:p>
        </p:txBody>
      </p:sp>
      <p:pic>
        <p:nvPicPr>
          <p:cNvPr id="5" name="Picture 4">
            <a:extLst>
              <a:ext uri="{FF2B5EF4-FFF2-40B4-BE49-F238E27FC236}">
                <a16:creationId xmlns:a16="http://schemas.microsoft.com/office/drawing/2014/main" id="{0FF561A1-AF67-471B-99CD-88C36274D34D}"/>
              </a:ext>
            </a:extLst>
          </p:cNvPr>
          <p:cNvPicPr>
            <a:picLocks noChangeAspect="1"/>
          </p:cNvPicPr>
          <p:nvPr/>
        </p:nvPicPr>
        <p:blipFill>
          <a:blip r:embed="rId4"/>
          <a:stretch>
            <a:fillRect/>
          </a:stretch>
        </p:blipFill>
        <p:spPr>
          <a:xfrm>
            <a:off x="5010150" y="2431837"/>
            <a:ext cx="4898297" cy="2665418"/>
          </a:xfrm>
          <a:prstGeom prst="rect">
            <a:avLst/>
          </a:prstGeom>
        </p:spPr>
      </p:pic>
    </p:spTree>
    <p:extLst>
      <p:ext uri="{BB962C8B-B14F-4D97-AF65-F5344CB8AC3E}">
        <p14:creationId xmlns:p14="http://schemas.microsoft.com/office/powerpoint/2010/main" val="3277711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3EF0EF-E6BC-46A3-934B-7ADC90ED61C7}"/>
              </a:ext>
            </a:extLst>
          </p:cNvPr>
          <p:cNvSpPr>
            <a:spLocks noGrp="1"/>
          </p:cNvSpPr>
          <p:nvPr>
            <p:ph idx="1"/>
          </p:nvPr>
        </p:nvSpPr>
        <p:spPr>
          <a:xfrm>
            <a:off x="4962524" y="1619250"/>
            <a:ext cx="6266307" cy="5105400"/>
          </a:xfrm>
        </p:spPr>
        <p:txBody>
          <a:bodyPr>
            <a:normAutofit/>
          </a:bodyPr>
          <a:lstStyle/>
          <a:p>
            <a:r>
              <a:rPr lang="en-US" sz="1400" dirty="0"/>
              <a:t>Scenario 3: BMR adds a run, increases the vertical drop by 150 feet, installs an additional chair lift, and 2 acres of snow making</a:t>
            </a:r>
          </a:p>
          <a:p>
            <a:pPr marL="560070" lvl="1" indent="-285750">
              <a:buFont typeface="Arial" panose="020B0604020202020204" pitchFamily="34" charset="0"/>
              <a:buChar char="•"/>
            </a:pPr>
            <a:r>
              <a:rPr lang="en-US" sz="1000" dirty="0"/>
              <a:t> This scenario increases support for ticket price by $1.99</a:t>
            </a:r>
          </a:p>
          <a:p>
            <a:pPr marL="560070" lvl="1" indent="-285750">
              <a:buFont typeface="Arial" panose="020B0604020202020204" pitchFamily="34" charset="0"/>
              <a:buChar char="•"/>
            </a:pPr>
            <a:r>
              <a:rPr lang="en-US" sz="1000" dirty="0"/>
              <a:t>Over the season, this could be expected to amount to $3,474,638 increase in ticket revenue.</a:t>
            </a:r>
          </a:p>
          <a:p>
            <a:pPr marL="560070" lvl="1" indent="-285750">
              <a:buFont typeface="Arial" panose="020B0604020202020204" pitchFamily="34" charset="0"/>
              <a:buChar char="•"/>
            </a:pPr>
            <a:r>
              <a:rPr lang="en-US" sz="1000" dirty="0"/>
              <a:t>Snow making area does not enhance the revenue potential when added to Scenario 2.</a:t>
            </a:r>
          </a:p>
          <a:p>
            <a:pPr marL="560070" lvl="1" indent="-285750">
              <a:buFont typeface="Arial" panose="020B0604020202020204" pitchFamily="34" charset="0"/>
              <a:buChar char="•"/>
            </a:pPr>
            <a:r>
              <a:rPr lang="en-US" sz="1000" dirty="0"/>
              <a:t>Profitability is impacted due to cost incurred to create 2 acres of snow making</a:t>
            </a:r>
          </a:p>
          <a:p>
            <a:r>
              <a:rPr lang="en-US" sz="1400" dirty="0"/>
              <a:t>Scenario 4: BMR increases the longest run by .2 miles and guarantees its snow coverage by adding 4 acres of snow making capability</a:t>
            </a:r>
          </a:p>
          <a:p>
            <a:pPr marL="560070" lvl="1" indent="-285750">
              <a:buFont typeface="Arial" panose="020B0604020202020204" pitchFamily="34" charset="0"/>
              <a:buChar char="•"/>
            </a:pPr>
            <a:r>
              <a:rPr lang="en-US" sz="1000" dirty="0"/>
              <a:t>This scenario adds $0 to ticket price and $0 to increase revenue.</a:t>
            </a:r>
          </a:p>
          <a:p>
            <a:pPr marL="560070" lvl="1" indent="-285750">
              <a:buFont typeface="Arial" panose="020B0604020202020204" pitchFamily="34" charset="0"/>
              <a:buChar char="•"/>
            </a:pPr>
            <a:r>
              <a:rPr lang="en-US" sz="1000" dirty="0"/>
              <a:t>Scenario 4 improvements would decrease profitability due to the cost incurred without increase in ticket prices</a:t>
            </a:r>
          </a:p>
          <a:p>
            <a:pPr marL="560070" lvl="1" indent="-285750">
              <a:buFont typeface="Arial" panose="020B0604020202020204" pitchFamily="34" charset="0"/>
              <a:buChar char="•"/>
            </a:pPr>
            <a:r>
              <a:rPr lang="en-US" sz="1000" dirty="0"/>
              <a:t>RFR model weighted both lengthening ski run and increasing snow making capabilities as lower priorities to improving the ticket price.</a:t>
            </a:r>
          </a:p>
          <a:p>
            <a:pPr marL="560070" lvl="1" indent="-285750">
              <a:buFont typeface="Arial" panose="020B0604020202020204" pitchFamily="34" charset="0"/>
              <a:buChar char="•"/>
            </a:pPr>
            <a:endParaRPr lang="en-US" sz="1000" dirty="0"/>
          </a:p>
          <a:p>
            <a:endParaRPr lang="en-US" dirty="0"/>
          </a:p>
        </p:txBody>
      </p:sp>
      <p:sp>
        <p:nvSpPr>
          <p:cNvPr id="3" name="Text Placeholder 2">
            <a:extLst>
              <a:ext uri="{FF2B5EF4-FFF2-40B4-BE49-F238E27FC236}">
                <a16:creationId xmlns:a16="http://schemas.microsoft.com/office/drawing/2014/main" id="{14B89AFB-00A5-42CE-BB41-1D07EBFF9411}"/>
              </a:ext>
            </a:extLst>
          </p:cNvPr>
          <p:cNvSpPr>
            <a:spLocks noGrp="1"/>
          </p:cNvSpPr>
          <p:nvPr>
            <p:ph type="body" sz="half" idx="2"/>
          </p:nvPr>
        </p:nvSpPr>
        <p:spPr>
          <a:xfrm>
            <a:off x="960120" y="1619250"/>
            <a:ext cx="4002404" cy="4629150"/>
          </a:xfrm>
          <a:blipFill>
            <a:blip r:embed="rId2">
              <a:extLst>
                <a:ext uri="{837473B0-CC2E-450A-ABE3-18F120FF3D39}">
                  <a1611:picAttrSrcUrl xmlns:a1611="http://schemas.microsoft.com/office/drawing/2016/11/main" r:id="rId3"/>
                </a:ext>
              </a:extLst>
            </a:blip>
            <a:stretch>
              <a:fillRect l="-14122" r="1"/>
            </a:stretch>
          </a:blipFill>
        </p:spPr>
        <p:txBody>
          <a:bodyPr lIns="0"/>
          <a:lstStyle/>
          <a:p>
            <a:r>
              <a:rPr lang="en-US" dirty="0"/>
              <a:t> </a:t>
            </a:r>
          </a:p>
        </p:txBody>
      </p:sp>
      <p:sp>
        <p:nvSpPr>
          <p:cNvPr id="4" name="Title 3">
            <a:extLst>
              <a:ext uri="{FF2B5EF4-FFF2-40B4-BE49-F238E27FC236}">
                <a16:creationId xmlns:a16="http://schemas.microsoft.com/office/drawing/2014/main" id="{A9ECEA86-83B0-4D07-824D-25B85AAAE36F}"/>
              </a:ext>
            </a:extLst>
          </p:cNvPr>
          <p:cNvSpPr>
            <a:spLocks noGrp="1"/>
          </p:cNvSpPr>
          <p:nvPr>
            <p:ph type="title"/>
          </p:nvPr>
        </p:nvSpPr>
        <p:spPr>
          <a:xfrm>
            <a:off x="960120" y="209550"/>
            <a:ext cx="10268712" cy="1243469"/>
          </a:xfrm>
          <a:solidFill>
            <a:srgbClr val="00B050"/>
          </a:solidFill>
        </p:spPr>
        <p:txBody>
          <a:bodyPr>
            <a:noAutofit/>
          </a:bodyPr>
          <a:lstStyle/>
          <a:p>
            <a:r>
              <a:rPr lang="en-US" sz="5400" dirty="0"/>
              <a:t>Modeling Results and Analysis</a:t>
            </a:r>
          </a:p>
        </p:txBody>
      </p:sp>
    </p:spTree>
    <p:extLst>
      <p:ext uri="{BB962C8B-B14F-4D97-AF65-F5344CB8AC3E}">
        <p14:creationId xmlns:p14="http://schemas.microsoft.com/office/powerpoint/2010/main" val="186806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3EF0EF-E6BC-46A3-934B-7ADC90ED61C7}"/>
              </a:ext>
            </a:extLst>
          </p:cNvPr>
          <p:cNvSpPr>
            <a:spLocks noGrp="1"/>
          </p:cNvSpPr>
          <p:nvPr>
            <p:ph idx="1"/>
          </p:nvPr>
        </p:nvSpPr>
        <p:spPr>
          <a:xfrm>
            <a:off x="5324475" y="1619250"/>
            <a:ext cx="5904356" cy="5105400"/>
          </a:xfrm>
        </p:spPr>
        <p:txBody>
          <a:bodyPr>
            <a:normAutofit/>
          </a:bodyPr>
          <a:lstStyle/>
          <a:p>
            <a:r>
              <a:rPr lang="en-US" sz="1400" dirty="0"/>
              <a:t>Compared with the other scenarios, Scenario 2 is recommended as it will increase revenue and not have a negative impact on profitability.</a:t>
            </a:r>
            <a:endParaRPr lang="en-US" sz="1000" dirty="0"/>
          </a:p>
          <a:p>
            <a:endParaRPr lang="en-US" dirty="0"/>
          </a:p>
        </p:txBody>
      </p:sp>
      <p:sp>
        <p:nvSpPr>
          <p:cNvPr id="3" name="Text Placeholder 2">
            <a:extLst>
              <a:ext uri="{FF2B5EF4-FFF2-40B4-BE49-F238E27FC236}">
                <a16:creationId xmlns:a16="http://schemas.microsoft.com/office/drawing/2014/main" id="{14B89AFB-00A5-42CE-BB41-1D07EBFF9411}"/>
              </a:ext>
            </a:extLst>
          </p:cNvPr>
          <p:cNvSpPr>
            <a:spLocks noGrp="1"/>
          </p:cNvSpPr>
          <p:nvPr>
            <p:ph type="body" sz="half" idx="2"/>
          </p:nvPr>
        </p:nvSpPr>
        <p:spPr>
          <a:xfrm>
            <a:off x="857247" y="1619250"/>
            <a:ext cx="4467228" cy="3495675"/>
          </a:xfrm>
          <a:blipFill>
            <a:blip r:embed="rId2">
              <a:extLst>
                <a:ext uri="{837473B0-CC2E-450A-ABE3-18F120FF3D39}">
                  <a1611:picAttrSrcUrl xmlns:a1611="http://schemas.microsoft.com/office/drawing/2016/11/main" r:id="rId3"/>
                </a:ext>
              </a:extLst>
            </a:blip>
            <a:stretch>
              <a:fillRect l="-18510" r="-1788" b="-3397"/>
            </a:stretch>
          </a:blipFill>
        </p:spPr>
        <p:txBody>
          <a:bodyPr lIns="0"/>
          <a:lstStyle/>
          <a:p>
            <a:r>
              <a:rPr lang="en-US" dirty="0"/>
              <a:t> </a:t>
            </a:r>
          </a:p>
        </p:txBody>
      </p:sp>
      <p:sp>
        <p:nvSpPr>
          <p:cNvPr id="4" name="Title 3">
            <a:extLst>
              <a:ext uri="{FF2B5EF4-FFF2-40B4-BE49-F238E27FC236}">
                <a16:creationId xmlns:a16="http://schemas.microsoft.com/office/drawing/2014/main" id="{A9ECEA86-83B0-4D07-824D-25B85AAAE36F}"/>
              </a:ext>
            </a:extLst>
          </p:cNvPr>
          <p:cNvSpPr>
            <a:spLocks noGrp="1"/>
          </p:cNvSpPr>
          <p:nvPr>
            <p:ph type="title"/>
          </p:nvPr>
        </p:nvSpPr>
        <p:spPr>
          <a:xfrm>
            <a:off x="960120" y="209550"/>
            <a:ext cx="10268712" cy="1243469"/>
          </a:xfrm>
          <a:solidFill>
            <a:srgbClr val="00B050"/>
          </a:solidFill>
        </p:spPr>
        <p:txBody>
          <a:bodyPr>
            <a:noAutofit/>
          </a:bodyPr>
          <a:lstStyle/>
          <a:p>
            <a:r>
              <a:rPr lang="en-US" sz="5400" dirty="0"/>
              <a:t>Summary and Conclusion</a:t>
            </a:r>
          </a:p>
        </p:txBody>
      </p:sp>
    </p:spTree>
    <p:extLst>
      <p:ext uri="{BB962C8B-B14F-4D97-AF65-F5344CB8AC3E}">
        <p14:creationId xmlns:p14="http://schemas.microsoft.com/office/powerpoint/2010/main" val="3134743342"/>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194</TotalTime>
  <Words>882</Words>
  <Application>Microsoft Office PowerPoint</Application>
  <PresentationFormat>Widescreen</PresentationFormat>
  <Paragraphs>100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Franklin Gothic Demi Cond</vt:lpstr>
      <vt:lpstr>Franklin Gothic Medium</vt:lpstr>
      <vt:lpstr>Wingdings</vt:lpstr>
      <vt:lpstr>JuxtaposeVTI</vt:lpstr>
      <vt:lpstr>Big Mountain Resort Ticket Pricing Strategy</vt:lpstr>
      <vt:lpstr>PROBLEM identification </vt:lpstr>
      <vt:lpstr>PROBLEM identification </vt:lpstr>
      <vt:lpstr>Recommendation and key findings</vt:lpstr>
      <vt:lpstr>Recommendation and key findings</vt:lpstr>
      <vt:lpstr>Modeling Results and Analysis</vt:lpstr>
      <vt:lpstr>Modeling Results and Analysis</vt:lpstr>
      <vt:lpstr>Modeling Results and Analysis</vt:lpstr>
      <vt:lpstr>Summary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Resort Ticket Pricing Strategy</dc:title>
  <dc:creator>Greg Lakin</dc:creator>
  <cp:lastModifiedBy>Greg Lakin</cp:lastModifiedBy>
  <cp:revision>2</cp:revision>
  <dcterms:created xsi:type="dcterms:W3CDTF">2021-10-18T00:48:30Z</dcterms:created>
  <dcterms:modified xsi:type="dcterms:W3CDTF">2021-10-18T04:02:33Z</dcterms:modified>
</cp:coreProperties>
</file>